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5"/>
  </p:notesMasterIdLst>
  <p:handoutMasterIdLst>
    <p:handoutMasterId r:id="rId26"/>
  </p:handoutMasterIdLst>
  <p:sldIdLst>
    <p:sldId id="523" r:id="rId5"/>
    <p:sldId id="524" r:id="rId6"/>
    <p:sldId id="532" r:id="rId7"/>
    <p:sldId id="568" r:id="rId8"/>
    <p:sldId id="536" r:id="rId9"/>
    <p:sldId id="548" r:id="rId10"/>
    <p:sldId id="534" r:id="rId11"/>
    <p:sldId id="533" r:id="rId12"/>
    <p:sldId id="541" r:id="rId13"/>
    <p:sldId id="539" r:id="rId14"/>
    <p:sldId id="540" r:id="rId15"/>
    <p:sldId id="566" r:id="rId16"/>
    <p:sldId id="567" r:id="rId17"/>
    <p:sldId id="556" r:id="rId18"/>
    <p:sldId id="557" r:id="rId19"/>
    <p:sldId id="558" r:id="rId20"/>
    <p:sldId id="559" r:id="rId21"/>
    <p:sldId id="561" r:id="rId22"/>
    <p:sldId id="570" r:id="rId23"/>
    <p:sldId id="563" r:id="rId2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93" autoAdjust="0"/>
    <p:restoredTop sz="96571" autoAdjust="0"/>
  </p:normalViewPr>
  <p:slideViewPr>
    <p:cSldViewPr snapToGrid="0" showGuides="1">
      <p:cViewPr varScale="1">
        <p:scale>
          <a:sx n="79" d="100"/>
          <a:sy n="79" d="100"/>
        </p:scale>
        <p:origin x="1186" y="8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5/6/2022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5/6/2022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continuous integration and how it can be used in the development process for scientific computing.</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664551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054125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dirty="0"/>
          </a:p>
        </p:txBody>
      </p:sp>
    </p:spTree>
    <p:extLst>
      <p:ext uri="{BB962C8B-B14F-4D97-AF65-F5344CB8AC3E}">
        <p14:creationId xmlns:p14="http://schemas.microsoft.com/office/powerpoint/2010/main" val="1690897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dirty="0"/>
          </a:p>
        </p:txBody>
      </p:sp>
    </p:spTree>
    <p:extLst>
      <p:ext uri="{BB962C8B-B14F-4D97-AF65-F5344CB8AC3E}">
        <p14:creationId xmlns:p14="http://schemas.microsoft.com/office/powerpoint/2010/main" val="2989110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complicated example. However, the </a:t>
            </a:r>
            <a:r>
              <a:rPr lang="en-US" dirty="0" err="1"/>
              <a:t>Pyomo</a:t>
            </a:r>
            <a:r>
              <a:rPr lang="en-US" dirty="0"/>
              <a:t> team started with a fairly basic setup, and grew from there</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dirty="0"/>
          </a:p>
        </p:txBody>
      </p:sp>
    </p:spTree>
    <p:extLst>
      <p:ext uri="{BB962C8B-B14F-4D97-AF65-F5344CB8AC3E}">
        <p14:creationId xmlns:p14="http://schemas.microsoft.com/office/powerpoint/2010/main" val="3731424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docker.com/ci-cd/best-practices/"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960892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hyperlink" Target="https://github.com/buildtesters/buildtest/" TargetMode="External"/><Relationship Id="rId3" Type="http://schemas.openxmlformats.org/officeDocument/2006/relationships/image" Target="../media/image10.tiff"/><Relationship Id="rId7" Type="http://schemas.openxmlformats.org/officeDocument/2006/relationships/hyperlink" Target="https://doi.org/10.1002/spe.2220" TargetMode="External"/><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hyperlink" Target="https://www.fluidnumerics.com/resources/cicd-in-the-cloud-for-hpc-applications" TargetMode="External"/><Relationship Id="rId4" Type="http://schemas.openxmlformats.org/officeDocument/2006/relationships/hyperlink" Target="https://github.com/frobnitzem/nightl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r>
              <a:rPr lang="en-US" u="sng" dirty="0">
                <a:solidFill>
                  <a:srgbClr val="000000"/>
                </a:solidFill>
              </a:rPr>
              <a:t>David Rogers</a:t>
            </a:r>
            <a:r>
              <a:rPr lang="en-US" dirty="0">
                <a:solidFill>
                  <a:srgbClr val="000000"/>
                </a:solidFill>
              </a:rPr>
              <a:t> </a:t>
            </a:r>
            <a:r>
              <a:rPr lang="en-US" sz="2000" dirty="0">
                <a:solidFill>
                  <a:srgbClr val="000000"/>
                </a:solidFill>
              </a:rPr>
              <a:t>(he/him)</a:t>
            </a:r>
            <a:br>
              <a:rPr lang="en-US" sz="2000" dirty="0">
                <a:solidFill>
                  <a:srgbClr val="000000"/>
                </a:solidFill>
              </a:rPr>
            </a:br>
            <a:r>
              <a:rPr lang="en-US" sz="2000" dirty="0"/>
              <a:t>Oak Ridge National Laboratory</a:t>
            </a:r>
            <a:endParaRPr lang="en-US" dirty="0"/>
          </a:p>
          <a:p>
            <a:pPr>
              <a:spcBef>
                <a:spcPts val="2800"/>
              </a:spcBef>
            </a:pPr>
            <a:r>
              <a:rPr lang="en-US" sz="2000" dirty="0"/>
              <a:t>Developing a Testing and Continuous Integration Strategy for your Team tutorial @ Exascale Computing Project Annual Meeting</a:t>
            </a:r>
          </a:p>
          <a:p>
            <a:pPr>
              <a:spcBef>
                <a:spcPts val="2800"/>
              </a:spcBef>
            </a:pPr>
            <a:r>
              <a:rPr lang="en-US" sz="2000" dirty="0"/>
              <a:t>Contributors: David E. Bernholdt (ORNL), Mark C. Miller (LLNL), David M. Rogers (ORNL), James M. </a:t>
            </a:r>
            <a:r>
              <a:rPr lang="en-US" sz="2000" dirty="0" err="1"/>
              <a:t>Willenbring</a:t>
            </a:r>
            <a:r>
              <a:rPr lang="en-US" sz="2000" dirty="0"/>
              <a:t> (SNL)</a:t>
            </a:r>
            <a:endParaRPr lang="en-US" sz="1800" dirty="0"/>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C56C657-7816-604D-88C7-878DE1E6B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92" y="994545"/>
            <a:ext cx="5303180" cy="3128010"/>
          </a:xfrm>
          <a:prstGeom prst="rect">
            <a:avLst/>
          </a:prstGeom>
        </p:spPr>
      </p:pic>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nvPr>
        </p:nvGraphicFramePr>
        <p:xfrm>
          <a:off x="457200" y="2871207"/>
          <a:ext cx="5607806" cy="3001535"/>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17641">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502932">
                <a:tc>
                  <a:txBody>
                    <a:bodyPr/>
                    <a:lstStyle/>
                    <a:p>
                      <a:r>
                        <a:rPr lang="en-US" sz="1600" dirty="0"/>
                        <a:t>GitHub Actions</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3327690306"/>
                  </a:ext>
                </a:extLst>
              </a:tr>
              <a:tr h="714693">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502932">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654575">
                <a:tc>
                  <a:txBody>
                    <a:bodyPr/>
                    <a:lstStyle/>
                    <a:p>
                      <a:r>
                        <a:rPr lang="en-US" dirty="0"/>
                        <a:t>Travis</a:t>
                      </a:r>
                    </a:p>
                  </a:txBody>
                  <a:tcPr/>
                </a:tc>
                <a:tc>
                  <a:txBody>
                    <a:bodyPr/>
                    <a:lstStyle/>
                    <a:p>
                      <a:r>
                        <a:rPr lang="en-US" sz="1600" dirty="0"/>
                        <a:t>repo YAML file [&amp; repo scripts]</a:t>
                      </a:r>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167495025"/>
                  </a:ext>
                </a:extLst>
              </a:tr>
            </a:tbl>
          </a:graphicData>
        </a:graphic>
      </p:graphicFrame>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6065006" y="3010829"/>
            <a:ext cx="714935" cy="528662"/>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pic>
        <p:nvPicPr>
          <p:cNvPr id="20" name="Picture 19">
            <a:extLst>
              <a:ext uri="{FF2B5EF4-FFF2-40B4-BE49-F238E27FC236}">
                <a16:creationId xmlns:a16="http://schemas.microsoft.com/office/drawing/2014/main" id="{4AA18BA1-4F9F-8740-B94D-710D4CD8E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9906" y="4371974"/>
            <a:ext cx="4495820" cy="2392116"/>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GitHub Actions:</a:t>
            </a:r>
            <a:br>
              <a:rPr lang="en-US" dirty="0"/>
            </a:br>
            <a:endParaRPr lang="en-US" dirty="0"/>
          </a:p>
        </p:txBody>
      </p:sp>
      <p:pic>
        <p:nvPicPr>
          <p:cNvPr id="4" name="Picture 3">
            <a:extLst>
              <a:ext uri="{FF2B5EF4-FFF2-40B4-BE49-F238E27FC236}">
                <a16:creationId xmlns:a16="http://schemas.microsoft.com/office/drawing/2014/main" id="{AACAB966-56D7-4046-B960-EE7B7548C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868680"/>
            <a:ext cx="7442200" cy="5448300"/>
          </a:xfrm>
          <a:prstGeom prst="rect">
            <a:avLst/>
          </a:prstGeom>
        </p:spPr>
      </p:pic>
    </p:spTree>
    <p:extLst>
      <p:ext uri="{BB962C8B-B14F-4D97-AF65-F5344CB8AC3E}">
        <p14:creationId xmlns:p14="http://schemas.microsoft.com/office/powerpoint/2010/main" val="2311277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err="1"/>
              <a:t>github.com</a:t>
            </a:r>
            <a:endParaRPr lang="en-US" dirty="0"/>
          </a:p>
        </p:txBody>
      </p:sp>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795516" y="1027373"/>
            <a:ext cx="4570817" cy="571911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pic>
        <p:nvPicPr>
          <p:cNvPr id="10" name="Picture 9">
            <a:extLst>
              <a:ext uri="{FF2B5EF4-FFF2-40B4-BE49-F238E27FC236}">
                <a16:creationId xmlns:a16="http://schemas.microsoft.com/office/drawing/2014/main" id="{F7572412-240E-CF4F-80ED-C6A0E21EE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4" y="1027373"/>
            <a:ext cx="5822246" cy="5418724"/>
          </a:xfrm>
          <a:prstGeom prst="rect">
            <a:avLst/>
          </a:prstGeom>
        </p:spPr>
      </p:pic>
    </p:spTree>
    <p:extLst>
      <p:ext uri="{BB962C8B-B14F-4D97-AF65-F5344CB8AC3E}">
        <p14:creationId xmlns:p14="http://schemas.microsoft.com/office/powerpoint/2010/main" val="4025096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Pull Request Status Indicators</a:t>
            </a:r>
          </a:p>
        </p:txBody>
      </p:sp>
      <p:pic>
        <p:nvPicPr>
          <p:cNvPr id="5" name="Content Placeholder 4">
            <a:extLst>
              <a:ext uri="{FF2B5EF4-FFF2-40B4-BE49-F238E27FC236}">
                <a16:creationId xmlns:a16="http://schemas.microsoft.com/office/drawing/2014/main" id="{EB6C2156-927B-B646-B80D-57953869E1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5" y="1305373"/>
            <a:ext cx="11369675" cy="3302357"/>
          </a:xfrm>
        </p:spPr>
      </p:pic>
    </p:spTree>
    <p:extLst>
      <p:ext uri="{BB962C8B-B14F-4D97-AF65-F5344CB8AC3E}">
        <p14:creationId xmlns:p14="http://schemas.microsoft.com/office/powerpoint/2010/main" val="3845520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pic>
        <p:nvPicPr>
          <p:cNvPr id="7" name="Picture 6">
            <a:extLst>
              <a:ext uri="{FF2B5EF4-FFF2-40B4-BE49-F238E27FC236}">
                <a16:creationId xmlns:a16="http://schemas.microsoft.com/office/drawing/2014/main" id="{FC188452-BC64-6542-B78C-0EB61EBE0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485" y="1703636"/>
            <a:ext cx="4495800" cy="3759200"/>
          </a:xfrm>
          <a:prstGeom prst="rect">
            <a:avLst/>
          </a:prstGeom>
        </p:spPr>
      </p:pic>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cxnSp>
        <p:nvCxnSpPr>
          <p:cNvPr id="12" name="Straight Arrow Connector 11">
            <a:extLst>
              <a:ext uri="{FF2B5EF4-FFF2-40B4-BE49-F238E27FC236}">
                <a16:creationId xmlns:a16="http://schemas.microsoft.com/office/drawing/2014/main" id="{E5D83D96-9735-FA44-BC4B-29A08A6A1E90}"/>
              </a:ext>
            </a:extLst>
          </p:cNvPr>
          <p:cNvCxnSpPr/>
          <p:nvPr/>
        </p:nvCxnSpPr>
        <p:spPr>
          <a:xfrm flipH="1" flipV="1">
            <a:off x="3381020" y="4043603"/>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257D6FAC-3FD1-4B40-BCE3-2DCEB6B06093}"/>
              </a:ext>
            </a:extLst>
          </p:cNvPr>
          <p:cNvSpPr txBox="1"/>
          <p:nvPr/>
        </p:nvSpPr>
        <p:spPr>
          <a:xfrm>
            <a:off x="4580019" y="3792153"/>
            <a:ext cx="5718411" cy="523220"/>
          </a:xfrm>
          <a:prstGeom prst="rect">
            <a:avLst/>
          </a:prstGeom>
          <a:noFill/>
        </p:spPr>
        <p:txBody>
          <a:bodyPr wrap="square" rtlCol="0">
            <a:spAutoFit/>
          </a:bodyPr>
          <a:lstStyle/>
          <a:p>
            <a:r>
              <a:rPr lang="en-US" sz="2800" dirty="0"/>
              <a:t>Manual trigger with git-ref input</a:t>
            </a:r>
            <a:endParaRPr lang="en-US" dirty="0"/>
          </a:p>
        </p:txBody>
      </p:sp>
    </p:spTree>
    <p:extLst>
      <p:ext uri="{BB962C8B-B14F-4D97-AF65-F5344CB8AC3E}">
        <p14:creationId xmlns:p14="http://schemas.microsoft.com/office/powerpoint/2010/main" val="4038200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66AB7C-9C58-FD4A-9CE1-6C62B1146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029" y="1234558"/>
            <a:ext cx="6648086" cy="5360644"/>
          </a:xfrm>
          <a:prstGeom prst="rect">
            <a:avLst/>
          </a:prstGeom>
        </p:spPr>
      </p:pic>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7316664"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584AB00-A68E-1644-B0DA-9C4E94DAAEE4}"/>
              </a:ext>
            </a:extLst>
          </p:cNvPr>
          <p:cNvSpPr txBox="1"/>
          <p:nvPr/>
        </p:nvSpPr>
        <p:spPr>
          <a:xfrm>
            <a:off x="8383464" y="1159233"/>
            <a:ext cx="1744388" cy="523220"/>
          </a:xfrm>
          <a:prstGeom prst="rect">
            <a:avLst/>
          </a:prstGeom>
          <a:noFill/>
        </p:spPr>
        <p:txBody>
          <a:bodyPr wrap="none" rtlCol="0">
            <a:spAutoFit/>
          </a:bodyPr>
          <a:lstStyle/>
          <a:p>
            <a:r>
              <a:rPr lang="en-US" sz="2800" dirty="0"/>
              <a:t>Job setup</a:t>
            </a:r>
          </a:p>
        </p:txBody>
      </p:sp>
    </p:spTree>
    <p:extLst>
      <p:ext uri="{BB962C8B-B14F-4D97-AF65-F5344CB8AC3E}">
        <p14:creationId xmlns:p14="http://schemas.microsoft.com/office/powerpoint/2010/main" val="2703824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sp>
        <p:nvSpPr>
          <p:cNvPr id="14" name="TextBox 13">
            <a:extLst>
              <a:ext uri="{FF2B5EF4-FFF2-40B4-BE49-F238E27FC236}">
                <a16:creationId xmlns:a16="http://schemas.microsoft.com/office/drawing/2014/main" id="{D584AB00-A68E-1644-B0DA-9C4E94DAAEE4}"/>
              </a:ext>
            </a:extLst>
          </p:cNvPr>
          <p:cNvSpPr txBox="1"/>
          <p:nvPr/>
        </p:nvSpPr>
        <p:spPr>
          <a:xfrm>
            <a:off x="7471292" y="1138441"/>
            <a:ext cx="1723549" cy="523220"/>
          </a:xfrm>
          <a:prstGeom prst="rect">
            <a:avLst/>
          </a:prstGeom>
          <a:noFill/>
        </p:spPr>
        <p:txBody>
          <a:bodyPr wrap="none" rtlCol="0">
            <a:spAutoFit/>
          </a:bodyPr>
          <a:lstStyle/>
          <a:p>
            <a:r>
              <a:rPr lang="en-US" sz="2800" dirty="0"/>
              <a:t>Job steps</a:t>
            </a:r>
            <a:endParaRPr lang="en-US" dirty="0"/>
          </a:p>
        </p:txBody>
      </p:sp>
      <p:pic>
        <p:nvPicPr>
          <p:cNvPr id="4" name="Picture 3">
            <a:extLst>
              <a:ext uri="{FF2B5EF4-FFF2-40B4-BE49-F238E27FC236}">
                <a16:creationId xmlns:a16="http://schemas.microsoft.com/office/drawing/2014/main" id="{A4DF2CFE-3EE7-0348-A7F0-A966C6820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510" y="1215560"/>
            <a:ext cx="6011939" cy="5016393"/>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6203961"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5862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EE012-ED6C-A849-A056-095232E3A39A}"/>
              </a:ext>
            </a:extLst>
          </p:cNvPr>
          <p:cNvSpPr>
            <a:spLocks noGrp="1"/>
          </p:cNvSpPr>
          <p:nvPr>
            <p:ph type="title"/>
          </p:nvPr>
        </p:nvSpPr>
        <p:spPr/>
        <p:txBody>
          <a:bodyPr/>
          <a:lstStyle/>
          <a:p>
            <a:r>
              <a:rPr lang="en-US" dirty="0"/>
              <a:t>Going Further with CI</a:t>
            </a:r>
          </a:p>
        </p:txBody>
      </p:sp>
      <p:pic>
        <p:nvPicPr>
          <p:cNvPr id="2050" name="Picture 2" descr="CI/CD inner and outer loop">
            <a:extLst>
              <a:ext uri="{FF2B5EF4-FFF2-40B4-BE49-F238E27FC236}">
                <a16:creationId xmlns:a16="http://schemas.microsoft.com/office/drawing/2014/main" id="{EFD5BB32-C05E-EE46-88BD-AF1B8E245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383" y="1540272"/>
            <a:ext cx="7243079" cy="37753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A5B973-D75B-2B4C-845E-217EBE7C7024}"/>
              </a:ext>
            </a:extLst>
          </p:cNvPr>
          <p:cNvSpPr/>
          <p:nvPr/>
        </p:nvSpPr>
        <p:spPr>
          <a:xfrm>
            <a:off x="365760" y="5516400"/>
            <a:ext cx="7852352" cy="369332"/>
          </a:xfrm>
          <a:prstGeom prst="rect">
            <a:avLst/>
          </a:prstGeom>
        </p:spPr>
        <p:txBody>
          <a:bodyPr wrap="square">
            <a:spAutoFit/>
          </a:bodyPr>
          <a:lstStyle/>
          <a:p>
            <a:r>
              <a:rPr lang="en-US" dirty="0">
                <a:hlinkClick r:id="rId3"/>
              </a:rPr>
              <a:t>https://</a:t>
            </a:r>
            <a:r>
              <a:rPr lang="en-US" dirty="0" err="1">
                <a:hlinkClick r:id="rId3"/>
              </a:rPr>
              <a:t>docs.docker.com</a:t>
            </a:r>
            <a:r>
              <a:rPr lang="en-US" dirty="0">
                <a:hlinkClick r:id="rId3"/>
              </a:rPr>
              <a:t>/ci-cd/best-practices/</a:t>
            </a:r>
            <a:endParaRPr lang="en-US" dirty="0"/>
          </a:p>
        </p:txBody>
      </p:sp>
      <p:sp>
        <p:nvSpPr>
          <p:cNvPr id="6" name="Content Placeholder 2">
            <a:extLst>
              <a:ext uri="{FF2B5EF4-FFF2-40B4-BE49-F238E27FC236}">
                <a16:creationId xmlns:a16="http://schemas.microsoft.com/office/drawing/2014/main" id="{FFA0D8A5-97BB-FC4D-BF34-F681F64A1E74}"/>
              </a:ext>
            </a:extLst>
          </p:cNvPr>
          <p:cNvSpPr txBox="1">
            <a:spLocks/>
          </p:cNvSpPr>
          <p:nvPr/>
        </p:nvSpPr>
        <p:spPr>
          <a:xfrm>
            <a:off x="7609366" y="1559062"/>
            <a:ext cx="4579459" cy="3856927"/>
          </a:xfrm>
          <a:prstGeom prst="rect">
            <a:avLst/>
          </a:prstGeom>
        </p:spPr>
        <p:txBody>
          <a:bodyPr>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Mirror inner and outer test loops</a:t>
            </a:r>
          </a:p>
          <a:p>
            <a:pPr lvl="1"/>
            <a:r>
              <a:rPr lang="en-US" dirty="0"/>
              <a:t>containers help here (apt-get deps)</a:t>
            </a:r>
          </a:p>
          <a:p>
            <a:pPr lvl="1"/>
            <a:r>
              <a:rPr lang="en-US" dirty="0"/>
              <a:t>see, e.g. E4S minimal </a:t>
            </a:r>
            <a:r>
              <a:rPr lang="en-US" dirty="0" err="1"/>
              <a:t>spack</a:t>
            </a:r>
            <a:endParaRPr lang="en-US" dirty="0"/>
          </a:p>
          <a:p>
            <a:r>
              <a:rPr lang="en-US" dirty="0"/>
              <a:t>High-level build systems</a:t>
            </a:r>
          </a:p>
          <a:p>
            <a:pPr lvl="1"/>
            <a:r>
              <a:rPr lang="en-US" dirty="0" err="1"/>
              <a:t>cmake</a:t>
            </a:r>
            <a:endParaRPr lang="en-US" dirty="0"/>
          </a:p>
          <a:p>
            <a:pPr lvl="1"/>
            <a:r>
              <a:rPr lang="en-US" dirty="0" err="1"/>
              <a:t>spack</a:t>
            </a:r>
            <a:r>
              <a:rPr lang="en-US" dirty="0"/>
              <a:t> (</a:t>
            </a:r>
            <a:r>
              <a:rPr lang="en-US" dirty="0" err="1"/>
              <a:t>spack.readthedocs.io</a:t>
            </a:r>
            <a:r>
              <a:rPr lang="en-US" dirty="0"/>
              <a:t>)</a:t>
            </a:r>
          </a:p>
          <a:p>
            <a:r>
              <a:rPr lang="en-US" dirty="0"/>
              <a:t>Enable caching</a:t>
            </a:r>
          </a:p>
          <a:p>
            <a:pPr lvl="1"/>
            <a:r>
              <a:rPr lang="en-US" dirty="0"/>
              <a:t>uses: actions/cache@v2 (</a:t>
            </a:r>
            <a:r>
              <a:rPr lang="en-US" dirty="0" err="1"/>
              <a:t>github</a:t>
            </a:r>
            <a:r>
              <a:rPr lang="en-US" dirty="0"/>
              <a:t>)</a:t>
            </a:r>
          </a:p>
          <a:p>
            <a:pPr lvl="1"/>
            <a:r>
              <a:rPr lang="en-US" dirty="0"/>
              <a:t>cache: (</a:t>
            </a:r>
            <a:r>
              <a:rPr lang="en-US" dirty="0" err="1"/>
              <a:t>gitlab</a:t>
            </a:r>
            <a:r>
              <a:rPr lang="en-US" dirty="0"/>
              <a:t>)</a:t>
            </a:r>
          </a:p>
          <a:p>
            <a:r>
              <a:rPr lang="en-US" dirty="0"/>
              <a:t>Automate Releases</a:t>
            </a:r>
          </a:p>
        </p:txBody>
      </p:sp>
    </p:spTree>
    <p:extLst>
      <p:ext uri="{BB962C8B-B14F-4D97-AF65-F5344CB8AC3E}">
        <p14:creationId xmlns:p14="http://schemas.microsoft.com/office/powerpoint/2010/main" val="2922321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Gregory R. Watson and David M. </a:t>
            </a:r>
            <a:r>
              <a:rPr lang="en-US" sz="1600" b="1"/>
              <a:t>Rogers, </a:t>
            </a:r>
            <a:r>
              <a:rPr lang="en-US" sz="1600" b="1" dirty="0"/>
              <a:t>Developing a Testing and Continuous Integration Strategy for your Team tutorial, in Exascale Computing Project Annual Meeting, online, 2022. DOI: </a:t>
            </a:r>
            <a:r>
              <a:rPr lang="en-US" sz="1600" b="1" dirty="0">
                <a:hlinkClick r:id="rId4"/>
              </a:rPr>
              <a:t>10.6084/m9.figshare.19608927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826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Summary</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CI is to identify problems early</a:t>
            </a:r>
          </a:p>
          <a:p>
            <a:pPr lvl="1">
              <a:spcBef>
                <a:spcPts val="200"/>
              </a:spcBef>
            </a:pPr>
            <a:r>
              <a:rPr lang="en-US" sz="1800" dirty="0"/>
              <a:t>Prevent code that would “break the build” or adversely impact other developers being introduced</a:t>
            </a:r>
          </a:p>
          <a:p>
            <a:pPr lvl="1">
              <a:spcBef>
                <a:spcPts val="200"/>
              </a:spcBef>
            </a:pPr>
            <a:r>
              <a:rPr lang="en-US" sz="1800" dirty="0"/>
              <a:t>Need to provide sufficient confidence, but run quickly – balance varies by project</a:t>
            </a:r>
            <a:endParaRPr lang="en-US" sz="2000" dirty="0"/>
          </a:p>
          <a:p>
            <a:pPr>
              <a:spcBef>
                <a:spcPts val="2400"/>
              </a:spcBef>
            </a:pPr>
            <a:r>
              <a:rPr lang="en-US" sz="2000" dirty="0"/>
              <a:t>CI should complement (not replace) more extensive automated testing</a:t>
            </a:r>
          </a:p>
          <a:p>
            <a:pPr lvl="1">
              <a:spcBef>
                <a:spcPts val="200"/>
              </a:spcBef>
            </a:pPr>
            <a:r>
              <a:rPr lang="en-US" sz="1800" dirty="0"/>
              <a:t>Use scheduled testing for more and more detailed tests, more configurations and platforms, performance testing, etc.</a:t>
            </a:r>
          </a:p>
          <a:p>
            <a:pPr>
              <a:spcBef>
                <a:spcPts val="2400"/>
              </a:spcBef>
            </a:pPr>
            <a:r>
              <a:rPr lang="en-US" sz="2000" dirty="0"/>
              <a:t>CI for TDD is a natural fit</a:t>
            </a:r>
          </a:p>
          <a:p>
            <a:pPr lvl="1">
              <a:spcBef>
                <a:spcPts val="200"/>
              </a:spcBef>
            </a:pPr>
            <a:r>
              <a:rPr lang="en-US" sz="1800" dirty="0"/>
              <a:t>Writing tests alongside the code works well with CI</a:t>
            </a:r>
          </a:p>
          <a:p>
            <a:pPr>
              <a:spcBef>
                <a:spcPts val="2400"/>
              </a:spcBef>
            </a:pPr>
            <a:r>
              <a:rPr lang="en-US" sz="2000" dirty="0"/>
              <a:t>Many options for where to execute CI tests</a:t>
            </a:r>
          </a:p>
          <a:p>
            <a:pPr lvl="1">
              <a:spcBef>
                <a:spcPts val="200"/>
              </a:spcBef>
            </a:pPr>
            <a:r>
              <a:rPr lang="en-US" sz="1800" dirty="0"/>
              <a:t>Free services are a good (easy) place to start</a:t>
            </a:r>
          </a:p>
          <a:p>
            <a:pPr lvl="1">
              <a:spcBef>
                <a:spcPts val="200"/>
              </a:spcBef>
            </a:pPr>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spcBef>
                <a:spcPts val="200"/>
              </a:spcBef>
            </a:pPr>
            <a:r>
              <a:rPr lang="en-US" sz="1800" dirty="0"/>
              <a:t>Focus initially on key software configurations and aspects of the code to be tested</a:t>
            </a:r>
          </a:p>
          <a:p>
            <a:pPr lvl="1">
              <a:spcBef>
                <a:spcPts val="200"/>
              </a:spcBef>
            </a:pPr>
            <a:r>
              <a:rPr lang="en-US" sz="1800" dirty="0"/>
              <a:t>Make sure your testing expands to cover new code, use TDD</a:t>
            </a:r>
          </a:p>
        </p:txBody>
      </p:sp>
    </p:spTree>
    <p:extLst>
      <p:ext uri="{BB962C8B-B14F-4D97-AF65-F5344CB8AC3E}">
        <p14:creationId xmlns:p14="http://schemas.microsoft.com/office/powerpoint/2010/main" val="3784091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2494821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Test/Doc Driven Development vs. Automated Testing vs. CI</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105319"/>
            <a:ext cx="11457305" cy="5124659"/>
          </a:xfrm>
        </p:spPr>
        <p:txBody>
          <a:bodyPr/>
          <a:lstStyle/>
          <a:p>
            <a:r>
              <a:rPr lang="en-US" sz="2000" b="1" i="1" dirty="0"/>
              <a:t>Test/Documentation Driven Development: </a:t>
            </a:r>
            <a:r>
              <a:rPr lang="en-US" sz="2000" dirty="0"/>
              <a:t>A development methodology where documentation and/or functional tests are written before the code</a:t>
            </a:r>
          </a:p>
          <a:p>
            <a:pPr lvl="1"/>
            <a:r>
              <a:rPr lang="en-US" sz="1800" dirty="0"/>
              <a:t>These are strategies for organizing the development cycle to manage complexity</a:t>
            </a:r>
          </a:p>
          <a:p>
            <a:pPr lvl="1"/>
            <a:r>
              <a:rPr lang="en-US" sz="1800" dirty="0"/>
              <a:t>For TDD, initial CI will show failing tests, and code commits will trigger re-testing</a:t>
            </a:r>
          </a:p>
          <a:p>
            <a:pPr lvl="1"/>
            <a:r>
              <a:rPr lang="en-US" sz="1800" dirty="0"/>
              <a:t>For both, developers must simultaneously update tests/documentation with code</a:t>
            </a:r>
          </a:p>
          <a:p>
            <a:r>
              <a:rPr lang="en-US" sz="2000" b="1" i="1" dirty="0"/>
              <a:t>Automated Testing</a:t>
            </a:r>
            <a:r>
              <a:rPr lang="en-US" sz="2000" dirty="0"/>
              <a:t>: Software that automatically performs tests on a regular basis and reliably detects and reports anomalous behaviors/outcomes.</a:t>
            </a:r>
          </a:p>
          <a:p>
            <a:pPr lvl="1"/>
            <a:r>
              <a:rPr lang="en-US" sz="1800" dirty="0"/>
              <a:t>Examples: Auto-test, CTest/CDash, nightly testing, etc.</a:t>
            </a:r>
          </a:p>
          <a:p>
            <a:pPr lvl="1"/>
            <a:r>
              <a:rPr lang="en-US" sz="1800" dirty="0"/>
              <a:t>May live “next to” your development workflow</a:t>
            </a:r>
          </a:p>
          <a:p>
            <a:pPr lvl="1"/>
            <a:r>
              <a:rPr lang="en-US" sz="1800" dirty="0"/>
              <a:t>Potential issues: change attribution, timeliness of results, multiple branches of development</a:t>
            </a:r>
          </a:p>
          <a:p>
            <a:r>
              <a:rPr lang="en-US" sz="2000" b="1" i="1" dirty="0"/>
              <a:t>Continuous Integration (CI)</a:t>
            </a:r>
            <a:r>
              <a:rPr lang="en-US" sz="2000" dirty="0"/>
              <a:t>: automated testing performed at high frequency and fine granularity</a:t>
            </a:r>
          </a:p>
          <a:p>
            <a:pPr lvl="1"/>
            <a:r>
              <a:rPr lang="en-US" sz="1800" dirty="0"/>
              <a:t>Aimed at preventing code changes from breaking key branches of development (e.g. main)</a:t>
            </a:r>
          </a:p>
          <a:p>
            <a:pPr lvl="1"/>
            <a:r>
              <a:rPr lang="en-US" sz="1800" dirty="0"/>
              <a:t>Lives “within” your development workflow</a:t>
            </a:r>
          </a:p>
          <a:p>
            <a:pPr lvl="1"/>
            <a:r>
              <a:rPr lang="en-US" sz="1800" dirty="0"/>
              <a:t>Potential issues: extreme automation, test granularity, coverage, 3</a:t>
            </a:r>
            <a:r>
              <a:rPr lang="en-US" sz="1800" baseline="30000" dirty="0"/>
              <a:t>rd</a:t>
            </a:r>
            <a:r>
              <a:rPr lang="en-US" sz="1800" dirty="0"/>
              <a:t>-party services/resources </a:t>
            </a:r>
          </a:p>
        </p:txBody>
      </p:sp>
    </p:spTree>
    <p:extLst>
      <p:ext uri="{BB962C8B-B14F-4D97-AF65-F5344CB8AC3E}">
        <p14:creationId xmlns:p14="http://schemas.microsoft.com/office/powerpoint/2010/main" val="3295112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
        <p:nvSpPr>
          <p:cNvPr id="4" name="TextBox 3">
            <a:extLst>
              <a:ext uri="{FF2B5EF4-FFF2-40B4-BE49-F238E27FC236}">
                <a16:creationId xmlns:a16="http://schemas.microsoft.com/office/drawing/2014/main" id="{A4F262AC-823A-4547-95AA-E82479E460A9}"/>
              </a:ext>
            </a:extLst>
          </p:cNvPr>
          <p:cNvSpPr txBox="1"/>
          <p:nvPr/>
        </p:nvSpPr>
        <p:spPr>
          <a:xfrm>
            <a:off x="7861610" y="632808"/>
            <a:ext cx="3693994" cy="683264"/>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hlinkClick r:id="rId4"/>
              </a:rPr>
              <a:t>Nightly</a:t>
            </a:r>
            <a:endParaRPr lang="en-US" dirty="0"/>
          </a:p>
          <a:p>
            <a:pPr marL="285750" indent="-285750" algn="l">
              <a:lnSpc>
                <a:spcPct val="90000"/>
              </a:lnSpc>
              <a:buFont typeface="Arial" panose="020B0604020202020204" pitchFamily="34" charset="0"/>
              <a:buChar char="•"/>
            </a:pPr>
            <a:r>
              <a:rPr lang="en-US" dirty="0">
                <a:hlinkClick r:id="rId5"/>
              </a:rPr>
              <a:t>Fluid-numerics</a:t>
            </a:r>
            <a:endParaRPr lang="en-US" dirty="0"/>
          </a:p>
        </p:txBody>
      </p:sp>
      <p:pic>
        <p:nvPicPr>
          <p:cNvPr id="1026" name="Picture 2">
            <a:extLst>
              <a:ext uri="{FF2B5EF4-FFF2-40B4-BE49-F238E27FC236}">
                <a16:creationId xmlns:a16="http://schemas.microsoft.com/office/drawing/2014/main" id="{7713572B-B66B-454D-AEDF-4FE2602BFCA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80702" y="897912"/>
            <a:ext cx="753509" cy="39140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6C25835-76D1-D240-9DB6-212C0CACFFE9}"/>
              </a:ext>
            </a:extLst>
          </p:cNvPr>
          <p:cNvSpPr/>
          <p:nvPr/>
        </p:nvSpPr>
        <p:spPr>
          <a:xfrm>
            <a:off x="5230071" y="698383"/>
            <a:ext cx="1910146" cy="590931"/>
          </a:xfrm>
          <a:prstGeom prst="rect">
            <a:avLst/>
          </a:prstGeom>
        </p:spPr>
        <p:txBody>
          <a:bodyPr wrap="square">
            <a:spAutoFit/>
          </a:bodyPr>
          <a:lstStyle/>
          <a:p>
            <a:pPr marL="285750" indent="-285750">
              <a:lnSpc>
                <a:spcPct val="90000"/>
              </a:lnSpc>
              <a:buFont typeface="Arial" panose="020B0604020202020204" pitchFamily="34" charset="0"/>
              <a:buChar char="•"/>
            </a:pPr>
            <a:r>
              <a:rPr lang="en-US" dirty="0" err="1">
                <a:hlinkClick r:id="rId7"/>
              </a:rPr>
              <a:t>Flash_test</a:t>
            </a:r>
            <a:endParaRPr lang="en-US" dirty="0"/>
          </a:p>
          <a:p>
            <a:pPr marL="285750" indent="-285750">
              <a:lnSpc>
                <a:spcPct val="90000"/>
              </a:lnSpc>
              <a:buFont typeface="Arial" panose="020B0604020202020204" pitchFamily="34" charset="0"/>
              <a:buChar char="•"/>
            </a:pPr>
            <a:r>
              <a:rPr lang="en-US" dirty="0" err="1">
                <a:hlinkClick r:id="rId8"/>
              </a:rPr>
              <a:t>Buildtest</a:t>
            </a:r>
            <a:endParaRPr lang="en-US" dirty="0"/>
          </a:p>
        </p:txBody>
      </p:sp>
    </p:spTree>
    <p:extLst>
      <p:ext uri="{BB962C8B-B14F-4D97-AF65-F5344CB8AC3E}">
        <p14:creationId xmlns:p14="http://schemas.microsoft.com/office/powerpoint/2010/main" val="453650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120140"/>
            <a:ext cx="5588582" cy="525780"/>
          </a:xfrm>
        </p:spPr>
        <p:txBody>
          <a:bodyPr anchor="ctr"/>
          <a:lstStyle/>
          <a:p>
            <a:pPr algn="ctr"/>
            <a:r>
              <a:rPr lang="en-US" dirty="0"/>
              <a:t>Common situations</a:t>
            </a:r>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64746" y="1829570"/>
            <a:ext cx="5588582" cy="4299450"/>
          </a:xfrm>
        </p:spPr>
        <p:txBody>
          <a:bodyPr>
            <a:noAutofit/>
          </a:bodyPr>
          <a:lstStyle/>
          <a:p>
            <a:r>
              <a:rPr lang="en-US" sz="1800" dirty="0"/>
              <a:t>Just getting started</a:t>
            </a:r>
          </a:p>
          <a:p>
            <a:pPr lvl="1"/>
            <a:r>
              <a:rPr lang="en-US" sz="1600" dirty="0"/>
              <a:t>Many technologies/choices; often in the ”cloud”</a:t>
            </a:r>
          </a:p>
          <a:p>
            <a:pPr lvl="1"/>
            <a:r>
              <a:rPr lang="en-US" sz="1600" dirty="0"/>
              <a:t>Solution: start small, simple, build up</a:t>
            </a:r>
          </a:p>
          <a:p>
            <a:r>
              <a:rPr lang="en-US" sz="1800" dirty="0"/>
              <a:t>Developing suitable tests</a:t>
            </a:r>
          </a:p>
          <a:p>
            <a:pPr lvl="1"/>
            <a:r>
              <a:rPr lang="en-US" sz="1600" dirty="0"/>
              <a:t>Many project’s existing tests not suitable for CI</a:t>
            </a:r>
          </a:p>
          <a:p>
            <a:pPr lvl="1"/>
            <a:r>
              <a:rPr lang="en-US" sz="1600" dirty="0"/>
              <a:t>CI testing is a balance of thoroughness and responsiveness</a:t>
            </a:r>
          </a:p>
          <a:p>
            <a:pPr lvl="1"/>
            <a:r>
              <a:rPr lang="en-US" sz="1600" dirty="0"/>
              <a:t>Solution: Simplify/refactor and/or sub-setting test suite</a:t>
            </a:r>
          </a:p>
          <a:p>
            <a:r>
              <a:rPr lang="en-US" sz="1800" dirty="0"/>
              <a:t>Ensuring sufficient coverage</a:t>
            </a:r>
          </a:p>
          <a:p>
            <a:pPr lvl="1"/>
            <a:r>
              <a:rPr lang="en-US" sz="1600" dirty="0"/>
              <a:t>Some changes to code never get tested – CI can provide a false sense of security</a:t>
            </a:r>
          </a:p>
          <a:p>
            <a:pPr lvl="1"/>
            <a:r>
              <a:rPr lang="en-US" sz="1600"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08962" y="1120140"/>
            <a:ext cx="5531934" cy="525780"/>
          </a:xfrm>
        </p:spPr>
        <p:txBody>
          <a:bodyPr anchor="ctr"/>
          <a:lstStyle/>
          <a:p>
            <a:pPr algn="ctr"/>
            <a:r>
              <a:rPr lang="en-US" dirty="0"/>
              <a:t>Advanced situations</a:t>
            </a:r>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08962" y="1829570"/>
            <a:ext cx="5531934" cy="3908290"/>
          </a:xfrm>
        </p:spPr>
        <p:txBody>
          <a:bodyPr>
            <a:noAutofit/>
          </a:bodyPr>
          <a:lstStyle/>
          <a:p>
            <a:r>
              <a:rPr lang="en-US" sz="1800" dirty="0"/>
              <a:t>Defining failure for </a:t>
            </a:r>
            <a:r>
              <a:rPr lang="en-US" sz="1800" i="1" dirty="0"/>
              <a:t>many</a:t>
            </a:r>
            <a:r>
              <a:rPr lang="en-US" sz="1800" dirty="0"/>
              <a:t> configurations / inconsistent failures</a:t>
            </a:r>
          </a:p>
          <a:p>
            <a:pPr lvl="1"/>
            <a:r>
              <a:rPr lang="en-US" sz="1600" dirty="0"/>
              <a:t>Bit-for-bit (exact) match vs. fuzzy match</a:t>
            </a:r>
          </a:p>
          <a:p>
            <a:pPr lvl="1"/>
            <a:r>
              <a:rPr lang="en-US" sz="1600" dirty="0"/>
              <a:t>Solution: absolute/relative tolerances </a:t>
            </a:r>
            <a:r>
              <a:rPr lang="en-US" sz="1600" dirty="0">
                <a:sym typeface="Wingdings" pitchFamily="2" charset="2"/>
              </a:rPr>
              <a:t></a:t>
            </a:r>
            <a:r>
              <a:rPr lang="en-US" sz="1600" dirty="0"/>
              <a:t> AI/ML</a:t>
            </a:r>
          </a:p>
          <a:p>
            <a:r>
              <a:rPr lang="en-US" sz="1800" dirty="0"/>
              <a:t>Numerous 3</a:t>
            </a:r>
            <a:r>
              <a:rPr lang="en-US" sz="1800" baseline="30000" dirty="0"/>
              <a:t>rd</a:t>
            </a:r>
            <a:r>
              <a:rPr lang="en-US" sz="1800" dirty="0"/>
              <a:t> party libraries (TPLs)</a:t>
            </a:r>
          </a:p>
          <a:p>
            <a:pPr lvl="1"/>
            <a:r>
              <a:rPr lang="en-US" sz="1600" dirty="0"/>
              <a:t>Compiling takes too long</a:t>
            </a:r>
          </a:p>
          <a:p>
            <a:pPr lvl="1"/>
            <a:r>
              <a:rPr lang="en-US" sz="1600" dirty="0"/>
              <a:t>Solution: cache pre-built TPLs, containers</a:t>
            </a:r>
          </a:p>
          <a:p>
            <a:r>
              <a:rPr lang="en-US" sz="1800" dirty="0"/>
              <a:t>Performance testing</a:t>
            </a:r>
          </a:p>
          <a:p>
            <a:pPr lvl="1"/>
            <a:r>
              <a:rPr lang="en-US" sz="1600" dirty="0"/>
              <a:t>Avoid time-, space-, scaling-performance degradation</a:t>
            </a:r>
          </a:p>
          <a:p>
            <a:pPr lvl="1"/>
            <a:r>
              <a:rPr lang="en-US" sz="1600" dirty="0"/>
              <a:t>Solution: Performance instrumentation and </a:t>
            </a:r>
            <a:r>
              <a:rPr lang="en-US" sz="1600" i="1" dirty="0"/>
              <a:t>scheduled</a:t>
            </a:r>
            <a:r>
              <a:rPr lang="en-US" sz="1600" dirty="0"/>
              <a:t> testing </a:t>
            </a:r>
          </a:p>
          <a:p>
            <a:pPr lvl="1"/>
            <a:endParaRPr lang="en-US" dirty="0"/>
          </a:p>
          <a:p>
            <a:endParaRPr lang="en-US" dirty="0"/>
          </a:p>
        </p:txBody>
      </p:sp>
    </p:spTree>
    <p:extLst>
      <p:ext uri="{BB962C8B-B14F-4D97-AF65-F5344CB8AC3E}">
        <p14:creationId xmlns:p14="http://schemas.microsoft.com/office/powerpoint/2010/main" val="3131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Resources </a:t>
            </a:r>
          </a:p>
          <a:p>
            <a:pPr lvl="1"/>
            <a:r>
              <a:rPr lang="en-US" dirty="0"/>
              <a:t>GitHub, </a:t>
            </a:r>
            <a:r>
              <a:rPr lang="en-US" dirty="0" err="1"/>
              <a:t>BitBucket</a:t>
            </a:r>
            <a:r>
              <a:rPr lang="en-US" dirty="0"/>
              <a:t>, GitLab, etc. provide shared runners</a:t>
            </a:r>
          </a:p>
          <a:p>
            <a:pPr lvl="1"/>
            <a:r>
              <a:rPr lang="en-US" dirty="0"/>
              <a:t>AWS, Azure Pipelines have free tiers that can be used</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CADES @ ORNL, Bamboo @ LLNL, Jenkins @ ANL, Travis+CDash @ NERSC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509984" y="4656619"/>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280228" y="4185416"/>
            <a:ext cx="4665005" cy="2189754"/>
            <a:chOff x="-342173" y="3176752"/>
            <a:chExt cx="4665005" cy="2189754"/>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373708" y="3465360"/>
              <a:ext cx="2951604" cy="1901146"/>
              <a:chOff x="2009468" y="2421413"/>
              <a:chExt cx="2951604" cy="1901146"/>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009468" y="3888594"/>
                <a:ext cx="2951604" cy="433965"/>
              </a:xfrm>
              <a:prstGeom prst="rect">
                <a:avLst/>
              </a:prstGeom>
              <a:noFill/>
            </p:spPr>
            <p:txBody>
              <a:bodyPr wrap="square" lIns="118872" tIns="91440" rIns="118872" bIns="91440" rtlCol="0" anchor="ctr" anchorCtr="0">
                <a:spAutoFit/>
              </a:bodyPr>
              <a:lstStyle/>
              <a:p>
                <a:pPr algn="l">
                  <a:lnSpc>
                    <a:spcPct val="90000"/>
                  </a:lnSpc>
                </a:pPr>
                <a:r>
                  <a:rPr lang="en-US" dirty="0" err="1"/>
                  <a:t>gitlab</a:t>
                </a:r>
                <a:r>
                  <a:rPr lang="en-US" dirty="0"/>
                  <a:t>/</a:t>
                </a:r>
                <a:r>
                  <a:rPr lang="en-US" dirty="0" err="1"/>
                  <a:t>bitbucket.site,org</a:t>
                </a:r>
                <a:endParaRPr lang="en-US" dirty="0"/>
              </a:p>
            </p:txBody>
          </p:sp>
        </p:grpSp>
        <p:sp>
          <p:nvSpPr>
            <p:cNvPr id="19" name="Rectangle 18">
              <a:extLst>
                <a:ext uri="{FF2B5EF4-FFF2-40B4-BE49-F238E27FC236}">
                  <a16:creationId xmlns:a16="http://schemas.microsoft.com/office/drawing/2014/main" id="{A829D5D3-2423-0043-B3AE-DC8D5DCFA63C}"/>
                </a:ext>
              </a:extLst>
            </p:cNvPr>
            <p:cNvSpPr/>
            <p:nvPr/>
          </p:nvSpPr>
          <p:spPr>
            <a:xfrm>
              <a:off x="-342173" y="3176752"/>
              <a:ext cx="4665005"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dirty="0">
                  <a:ln w="0"/>
                  <a:effectLst>
                    <a:outerShdw blurRad="38100" dist="19050" dir="2700000" algn="tl" rotWithShape="0">
                      <a:schemeClr val="dk1">
                        <a:alpha val="40000"/>
                      </a:schemeClr>
                    </a:outerShdw>
                  </a:effectLst>
                </a:rPr>
                <a:t>Lab/University</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sp>
        <p:nvSpPr>
          <p:cNvPr id="5" name="Cloud 4">
            <a:extLst>
              <a:ext uri="{FF2B5EF4-FFF2-40B4-BE49-F238E27FC236}">
                <a16:creationId xmlns:a16="http://schemas.microsoft.com/office/drawing/2014/main" id="{FF94D852-131A-0142-B8B0-0452F1A53090}"/>
              </a:ext>
            </a:extLst>
          </p:cNvPr>
          <p:cNvSpPr/>
          <p:nvPr/>
        </p:nvSpPr>
        <p:spPr>
          <a:xfrm>
            <a:off x="7643116" y="387447"/>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endParaRPr lang="en-US" sz="2000" u="sng" dirty="0">
              <a:solidFill>
                <a:schemeClr val="bg1"/>
              </a:solidFill>
            </a:endParaRPr>
          </a:p>
        </p:txBody>
      </p:sp>
      <p:sp>
        <p:nvSpPr>
          <p:cNvPr id="37" name="TextBox 36">
            <a:extLst>
              <a:ext uri="{FF2B5EF4-FFF2-40B4-BE49-F238E27FC236}">
                <a16:creationId xmlns:a16="http://schemas.microsoft.com/office/drawing/2014/main" id="{85F51BE9-6D75-D14E-A1D2-47290FC3B6DD}"/>
              </a:ext>
            </a:extLst>
          </p:cNvPr>
          <p:cNvSpPr txBox="1"/>
          <p:nvPr/>
        </p:nvSpPr>
        <p:spPr>
          <a:xfrm>
            <a:off x="2770747" y="2201766"/>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561692" y="2146629"/>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testing Resources</a:t>
            </a:r>
          </a:p>
        </p:txBody>
      </p:sp>
      <p:sp>
        <p:nvSpPr>
          <p:cNvPr id="13" name="Arc 12">
            <a:extLst>
              <a:ext uri="{FF2B5EF4-FFF2-40B4-BE49-F238E27FC236}">
                <a16:creationId xmlns:a16="http://schemas.microsoft.com/office/drawing/2014/main" id="{508D9E39-67C4-1F40-885A-14A5F5FBE393}"/>
              </a:ext>
            </a:extLst>
          </p:cNvPr>
          <p:cNvSpPr/>
          <p:nvPr/>
        </p:nvSpPr>
        <p:spPr>
          <a:xfrm>
            <a:off x="-673751" y="1909605"/>
            <a:ext cx="6768163" cy="4896822"/>
          </a:xfrm>
          <a:prstGeom prst="arc">
            <a:avLst>
              <a:gd name="adj1" fmla="val 16783515"/>
              <a:gd name="adj2" fmla="val 14616"/>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FAFF16C-8B1C-0F47-AF77-F36D931C0E07}"/>
              </a:ext>
            </a:extLst>
          </p:cNvPr>
          <p:cNvCxnSpPr>
            <a:cxnSpLocks/>
            <a:endCxn id="42" idx="2"/>
          </p:cNvCxnSpPr>
          <p:nvPr/>
        </p:nvCxnSpPr>
        <p:spPr>
          <a:xfrm flipH="1">
            <a:off x="6507996" y="2077526"/>
            <a:ext cx="1077868" cy="2318611"/>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A388D7B-265B-3947-9495-10586AB76A8C}"/>
              </a:ext>
            </a:extLst>
          </p:cNvPr>
          <p:cNvCxnSpPr>
            <a:cxnSpLocks/>
          </p:cNvCxnSpPr>
          <p:nvPr/>
        </p:nvCxnSpPr>
        <p:spPr>
          <a:xfrm flipV="1">
            <a:off x="3164087" y="1207903"/>
            <a:ext cx="4266241" cy="328179"/>
          </a:xfrm>
          <a:prstGeom prst="straightConnector1">
            <a:avLst/>
          </a:prstGeom>
          <a:ln w="25400">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42" name="Arc 41">
            <a:extLst>
              <a:ext uri="{FF2B5EF4-FFF2-40B4-BE49-F238E27FC236}">
                <a16:creationId xmlns:a16="http://schemas.microsoft.com/office/drawing/2014/main" id="{2A9AB693-07B8-A04E-AD61-6B7B70745D46}"/>
              </a:ext>
            </a:extLst>
          </p:cNvPr>
          <p:cNvSpPr/>
          <p:nvPr/>
        </p:nvSpPr>
        <p:spPr>
          <a:xfrm>
            <a:off x="-688750" y="1527554"/>
            <a:ext cx="7196798" cy="5706569"/>
          </a:xfrm>
          <a:prstGeom prst="arc">
            <a:avLst>
              <a:gd name="adj1" fmla="val 16502469"/>
              <a:gd name="adj2" fmla="val 14616"/>
            </a:avLst>
          </a:prstGeom>
          <a:ln w="25400">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8C7131A9-9A98-AC47-B8AF-E9592397D651}"/>
              </a:ext>
            </a:extLst>
          </p:cNvPr>
          <p:cNvCxnSpPr/>
          <p:nvPr/>
        </p:nvCxnSpPr>
        <p:spPr>
          <a:xfrm flipV="1">
            <a:off x="3173062" y="963212"/>
            <a:ext cx="1032423" cy="97360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9A17C09-59F3-5E41-93DB-ED3706369652}"/>
              </a:ext>
            </a:extLst>
          </p:cNvPr>
          <p:cNvCxnSpPr/>
          <p:nvPr/>
        </p:nvCxnSpPr>
        <p:spPr>
          <a:xfrm flipV="1">
            <a:off x="3173063" y="581161"/>
            <a:ext cx="1032423" cy="973600"/>
          </a:xfrm>
          <a:prstGeom prst="straightConnector1">
            <a:avLst/>
          </a:prstGeom>
          <a:ln w="25400">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45" name="Cloud 44">
            <a:extLst>
              <a:ext uri="{FF2B5EF4-FFF2-40B4-BE49-F238E27FC236}">
                <a16:creationId xmlns:a16="http://schemas.microsoft.com/office/drawing/2014/main" id="{17EAE5D7-6051-4649-A34E-C07C282391C6}"/>
              </a:ext>
            </a:extLst>
          </p:cNvPr>
          <p:cNvSpPr/>
          <p:nvPr/>
        </p:nvSpPr>
        <p:spPr>
          <a:xfrm>
            <a:off x="4317653" y="-25038"/>
            <a:ext cx="2335429" cy="119357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dirty="0" err="1">
                <a:solidFill>
                  <a:schemeClr val="bg1"/>
                </a:solidFill>
              </a:rPr>
              <a:t>codecov.io</a:t>
            </a:r>
            <a:endParaRPr lang="en-US" sz="2000" dirty="0">
              <a:solidFill>
                <a:schemeClr val="bg1"/>
              </a:solidFill>
            </a:endParaRPr>
          </a:p>
        </p:txBody>
      </p:sp>
      <p:pic>
        <p:nvPicPr>
          <p:cNvPr id="48" name="Picture 47">
            <a:extLst>
              <a:ext uri="{FF2B5EF4-FFF2-40B4-BE49-F238E27FC236}">
                <a16:creationId xmlns:a16="http://schemas.microsoft.com/office/drawing/2014/main" id="{C2DE1634-13A6-6D4F-9F05-C887668B04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9682" y="550057"/>
            <a:ext cx="470605" cy="457532"/>
          </a:xfrm>
          <a:prstGeom prst="rect">
            <a:avLst/>
          </a:prstGeom>
        </p:spPr>
      </p:pic>
      <p:cxnSp>
        <p:nvCxnSpPr>
          <p:cNvPr id="44" name="Straight Arrow Connector 43">
            <a:extLst>
              <a:ext uri="{FF2B5EF4-FFF2-40B4-BE49-F238E27FC236}">
                <a16:creationId xmlns:a16="http://schemas.microsoft.com/office/drawing/2014/main" id="{6F2BC476-56A4-ED4A-9D54-86A0949ABB08}"/>
              </a:ext>
            </a:extLst>
          </p:cNvPr>
          <p:cNvCxnSpPr>
            <a:cxnSpLocks/>
          </p:cNvCxnSpPr>
          <p:nvPr/>
        </p:nvCxnSpPr>
        <p:spPr>
          <a:xfrm flipV="1">
            <a:off x="3160870" y="5799907"/>
            <a:ext cx="2318479" cy="53146"/>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A950B23-1B5A-B247-9B3D-8321F8E001CC}"/>
              </a:ext>
            </a:extLst>
          </p:cNvPr>
          <p:cNvCxnSpPr>
            <a:cxnSpLocks/>
          </p:cNvCxnSpPr>
          <p:nvPr/>
        </p:nvCxnSpPr>
        <p:spPr>
          <a:xfrm flipH="1">
            <a:off x="1390245" y="3002488"/>
            <a:ext cx="223281" cy="1093026"/>
          </a:xfrm>
          <a:prstGeom prst="straightConnector1">
            <a:avLst/>
          </a:prstGeom>
          <a:ln w="25400">
            <a:prstDash val="dash"/>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7" name="Freeform 46">
            <a:extLst>
              <a:ext uri="{FF2B5EF4-FFF2-40B4-BE49-F238E27FC236}">
                <a16:creationId xmlns:a16="http://schemas.microsoft.com/office/drawing/2014/main" id="{D46DFEB3-1286-FA4B-A180-24AABEA002C1}"/>
              </a:ext>
            </a:extLst>
          </p:cNvPr>
          <p:cNvSpPr/>
          <p:nvPr/>
        </p:nvSpPr>
        <p:spPr>
          <a:xfrm rot="10800000">
            <a:off x="104492" y="5097886"/>
            <a:ext cx="360055" cy="762000"/>
          </a:xfrm>
          <a:custGeom>
            <a:avLst/>
            <a:gdLst>
              <a:gd name="connsiteX0" fmla="*/ 0 w 591639"/>
              <a:gd name="connsiteY0" fmla="*/ 0 h 762000"/>
              <a:gd name="connsiteX1" fmla="*/ 484909 w 591639"/>
              <a:gd name="connsiteY1" fmla="*/ 138545 h 762000"/>
              <a:gd name="connsiteX2" fmla="*/ 554181 w 591639"/>
              <a:gd name="connsiteY2" fmla="*/ 554181 h 762000"/>
              <a:gd name="connsiteX3" fmla="*/ 13854 w 591639"/>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591639" h="762000">
                <a:moveTo>
                  <a:pt x="0" y="0"/>
                </a:moveTo>
                <a:cubicBezTo>
                  <a:pt x="196273" y="23091"/>
                  <a:pt x="392546" y="46182"/>
                  <a:pt x="484909" y="138545"/>
                </a:cubicBezTo>
                <a:cubicBezTo>
                  <a:pt x="577272" y="230908"/>
                  <a:pt x="632690" y="450272"/>
                  <a:pt x="554181" y="554181"/>
                </a:cubicBezTo>
                <a:cubicBezTo>
                  <a:pt x="475672" y="658090"/>
                  <a:pt x="244763" y="710045"/>
                  <a:pt x="13854" y="762000"/>
                </a:cubicBezTo>
              </a:path>
            </a:pathLst>
          </a:custGeom>
          <a:noFill/>
          <a:ln w="25400">
            <a:solidFill>
              <a:schemeClr val="accent1">
                <a:shade val="95000"/>
                <a:satMod val="105000"/>
              </a:schemeClr>
            </a:solidFill>
            <a:tailEnd type="stealth" w="lg" len="lg"/>
          </a:ln>
          <a:effectLst>
            <a:outerShdw blurRad="44450" dist="27940" dir="5400000" algn="ctr">
              <a:srgbClr val="000000">
                <a:alpha val="32000"/>
              </a:srgbClr>
            </a:outerShdw>
          </a:effectLst>
        </p:spPr>
        <p:txBody>
          <a:bodyPr rtlCol="0" anchor="ctr"/>
          <a:lstStyle/>
          <a:p>
            <a:pPr algn="ctr"/>
            <a:endParaRPr lang="en-US"/>
          </a:p>
        </p:txBody>
      </p:sp>
      <p:cxnSp>
        <p:nvCxnSpPr>
          <p:cNvPr id="51" name="Straight Arrow Connector 50">
            <a:extLst>
              <a:ext uri="{FF2B5EF4-FFF2-40B4-BE49-F238E27FC236}">
                <a16:creationId xmlns:a16="http://schemas.microsoft.com/office/drawing/2014/main" id="{63667FAD-DDF8-A54A-BF7C-CD908BCE2B77}"/>
              </a:ext>
            </a:extLst>
          </p:cNvPr>
          <p:cNvCxnSpPr>
            <a:cxnSpLocks/>
          </p:cNvCxnSpPr>
          <p:nvPr/>
        </p:nvCxnSpPr>
        <p:spPr>
          <a:xfrm flipH="1">
            <a:off x="3160870" y="5355969"/>
            <a:ext cx="2318479" cy="53146"/>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C17B199-A6A7-BA47-B8C6-0E5AC45E96D0}"/>
              </a:ext>
            </a:extLst>
          </p:cNvPr>
          <p:cNvSpPr txBox="1"/>
          <p:nvPr/>
        </p:nvSpPr>
        <p:spPr>
          <a:xfrm>
            <a:off x="8237392" y="862487"/>
            <a:ext cx="1422046" cy="738664"/>
          </a:xfrm>
          <a:prstGeom prst="rect">
            <a:avLst/>
          </a:prstGeom>
          <a:noFill/>
        </p:spPr>
        <p:txBody>
          <a:bodyPr wrap="square" lIns="118872" tIns="91440" rIns="118872" bIns="91440" rtlCol="0" anchor="ctr" anchorCtr="0">
            <a:spAutoFit/>
          </a:bodyPr>
          <a:lstStyle/>
          <a:p>
            <a:pPr algn="ctr">
              <a:lnSpc>
                <a:spcPct val="90000"/>
              </a:lnSpc>
            </a:pPr>
            <a:r>
              <a:rPr lang="en-US" sz="2000" dirty="0">
                <a:solidFill>
                  <a:schemeClr val="bg1"/>
                </a:solidFill>
              </a:rPr>
              <a:t>Cloud compute</a:t>
            </a:r>
          </a:p>
        </p:txBody>
      </p:sp>
      <p:cxnSp>
        <p:nvCxnSpPr>
          <p:cNvPr id="59" name="Straight Arrow Connector 58">
            <a:extLst>
              <a:ext uri="{FF2B5EF4-FFF2-40B4-BE49-F238E27FC236}">
                <a16:creationId xmlns:a16="http://schemas.microsoft.com/office/drawing/2014/main" id="{94F1B9E4-1F36-EE45-AC02-7AA5F2A0B2F3}"/>
              </a:ext>
            </a:extLst>
          </p:cNvPr>
          <p:cNvCxnSpPr>
            <a:cxnSpLocks/>
            <a:endCxn id="13" idx="2"/>
          </p:cNvCxnSpPr>
          <p:nvPr/>
        </p:nvCxnSpPr>
        <p:spPr>
          <a:xfrm flipH="1">
            <a:off x="6094354" y="1795389"/>
            <a:ext cx="1212006" cy="2577015"/>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71" name="Freeform 70">
            <a:extLst>
              <a:ext uri="{FF2B5EF4-FFF2-40B4-BE49-F238E27FC236}">
                <a16:creationId xmlns:a16="http://schemas.microsoft.com/office/drawing/2014/main" id="{516DBE88-C7B6-BB46-9D79-124F4444C311}"/>
              </a:ext>
            </a:extLst>
          </p:cNvPr>
          <p:cNvSpPr/>
          <p:nvPr/>
        </p:nvSpPr>
        <p:spPr>
          <a:xfrm rot="13916062">
            <a:off x="243335" y="887179"/>
            <a:ext cx="404811" cy="762000"/>
          </a:xfrm>
          <a:custGeom>
            <a:avLst/>
            <a:gdLst>
              <a:gd name="connsiteX0" fmla="*/ 0 w 591639"/>
              <a:gd name="connsiteY0" fmla="*/ 0 h 762000"/>
              <a:gd name="connsiteX1" fmla="*/ 484909 w 591639"/>
              <a:gd name="connsiteY1" fmla="*/ 138545 h 762000"/>
              <a:gd name="connsiteX2" fmla="*/ 554181 w 591639"/>
              <a:gd name="connsiteY2" fmla="*/ 554181 h 762000"/>
              <a:gd name="connsiteX3" fmla="*/ 13854 w 591639"/>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591639" h="762000">
                <a:moveTo>
                  <a:pt x="0" y="0"/>
                </a:moveTo>
                <a:cubicBezTo>
                  <a:pt x="196273" y="23091"/>
                  <a:pt x="392546" y="46182"/>
                  <a:pt x="484909" y="138545"/>
                </a:cubicBezTo>
                <a:cubicBezTo>
                  <a:pt x="577272" y="230908"/>
                  <a:pt x="632690" y="450272"/>
                  <a:pt x="554181" y="554181"/>
                </a:cubicBezTo>
                <a:cubicBezTo>
                  <a:pt x="475672" y="658090"/>
                  <a:pt x="244763" y="710045"/>
                  <a:pt x="13854" y="762000"/>
                </a:cubicBezTo>
              </a:path>
            </a:pathLst>
          </a:custGeom>
          <a:noFill/>
          <a:ln w="25400">
            <a:solidFill>
              <a:schemeClr val="accent1">
                <a:shade val="95000"/>
                <a:satMod val="105000"/>
              </a:schemeClr>
            </a:solidFill>
            <a:tailEnd type="stealth" w="lg" len="lg"/>
          </a:ln>
          <a:effectLst>
            <a:outerShdw blurRad="44450" dist="27940" dir="5400000" algn="ctr">
              <a:srgbClr val="000000">
                <a:alpha val="32000"/>
              </a:srgbClr>
            </a:outerShdw>
          </a:effectLst>
        </p:spPr>
        <p:txBody>
          <a:bodyPr rtlCol="0" anchor="ctr"/>
          <a:lstStyle/>
          <a:p>
            <a:pPr algn="ctr"/>
            <a:endParaRPr lang="en-US"/>
          </a:p>
        </p:txBody>
      </p:sp>
    </p:spTree>
    <p:extLst>
      <p:ext uri="{BB962C8B-B14F-4D97-AF65-F5344CB8AC3E}">
        <p14:creationId xmlns:p14="http://schemas.microsoft.com/office/powerpoint/2010/main" val="233856614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2378</TotalTime>
  <Words>1685</Words>
  <Application>Microsoft Office PowerPoint</Application>
  <PresentationFormat>Custom</PresentationFormat>
  <Paragraphs>175</Paragraphs>
  <Slides>20</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Arial Black</vt:lpstr>
      <vt:lpstr>Calibri</vt:lpstr>
      <vt:lpstr>Presentations (Wide Screen)</vt:lpstr>
      <vt:lpstr>Continuous Integration</vt:lpstr>
      <vt:lpstr>License, Citation and Acknowledgements</vt:lpstr>
      <vt:lpstr>What is Continuous Integration (CI)</vt:lpstr>
      <vt:lpstr>CI Components</vt:lpstr>
      <vt:lpstr>Test/Doc Driven Development vs. Automated Testing vs. CI</vt:lpstr>
      <vt:lpstr>Examples…</vt:lpstr>
      <vt:lpstr>What can make CI difficult</vt:lpstr>
      <vt:lpstr>CI Resources (Where do jobs run?)</vt:lpstr>
      <vt:lpstr>Examples…</vt:lpstr>
      <vt:lpstr>Getting started with CI</vt:lpstr>
      <vt:lpstr>Getting started with CI: </vt:lpstr>
      <vt:lpstr>Getting started with GitHub Actions: </vt:lpstr>
      <vt:lpstr>github.com</vt:lpstr>
      <vt:lpstr>GitHub Actions – results of workflow test runs</vt:lpstr>
      <vt:lpstr>GitHub Pull Request Status Indicators</vt:lpstr>
      <vt:lpstr>GitHub Actions – Key Elements of Defining Tests</vt:lpstr>
      <vt:lpstr>GitHub Actions – Key Elements of Defining Tests</vt:lpstr>
      <vt:lpstr>GitHub Actions – Key Elements of Defining Tests</vt:lpstr>
      <vt:lpstr>Going Further with CI</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193</cp:revision>
  <cp:lastPrinted>2017-11-02T18:35:01Z</cp:lastPrinted>
  <dcterms:created xsi:type="dcterms:W3CDTF">2018-11-06T17:28:56Z</dcterms:created>
  <dcterms:modified xsi:type="dcterms:W3CDTF">2022-05-06T13:14:53Z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